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330" r:id="rId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e Hand Black" panose="03070902030502020204" pitchFamily="66" charset="0"/>
      <p:bold r:id="rId8"/>
    </p:embeddedFont>
    <p:embeddedFont>
      <p:font typeface="Twinkl Light" panose="02000000000000000000" pitchFamily="2" charset="0"/>
      <p:regular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3" pos="363" userDrawn="1">
          <p15:clr>
            <a:srgbClr val="A4A3A4"/>
          </p15:clr>
        </p15:guide>
        <p15:guide id="4" orient="horz" pos="3952" userDrawn="1">
          <p15:clr>
            <a:srgbClr val="A4A3A4"/>
          </p15:clr>
        </p15:guide>
        <p15:guide id="5" pos="5443" userDrawn="1">
          <p15:clr>
            <a:srgbClr val="A4A3A4"/>
          </p15:clr>
        </p15:guide>
        <p15:guide id="6" orient="horz" pos="323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 userDrawn="1">
          <p15:clr>
            <a:srgbClr val="A4A3A4"/>
          </p15:clr>
        </p15:guide>
        <p15:guide id="10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7" roundtripDataSignature="AMtx7mjROE01iDVeMkeYS2WjqOEpGytjk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7"/>
    <a:srgbClr val="0079C1"/>
    <a:srgbClr val="CB4592"/>
    <a:srgbClr val="F0821B"/>
    <a:srgbClr val="009284"/>
    <a:srgbClr val="00649C"/>
    <a:srgbClr val="EB74A8"/>
    <a:srgbClr val="00938F"/>
    <a:srgbClr val="FAB002"/>
    <a:srgbClr val="0496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41" autoAdjust="0"/>
    <p:restoredTop sz="77440" autoAdjust="0"/>
  </p:normalViewPr>
  <p:slideViewPr>
    <p:cSldViewPr snapToGrid="0">
      <p:cViewPr varScale="1">
        <p:scale>
          <a:sx n="69" d="100"/>
          <a:sy n="69" d="100"/>
        </p:scale>
        <p:origin x="1665" y="51"/>
      </p:cViewPr>
      <p:guideLst>
        <p:guide orient="horz" pos="2183"/>
        <p:guide pos="2857"/>
        <p:guide pos="363"/>
        <p:guide orient="horz" pos="3952"/>
        <p:guide pos="5443"/>
        <p:guide orient="horz" pos="323"/>
        <p:guide pos="476"/>
        <p:guide orient="horz" pos="482"/>
        <p:guide orient="horz" pos="3816"/>
        <p:guide pos="5261"/>
      </p:guideLst>
    </p:cSldViewPr>
  </p:slideViewPr>
  <p:notesTextViewPr>
    <p:cViewPr>
      <p:scale>
        <a:sx n="85" d="100"/>
        <a:sy n="85" d="100"/>
      </p:scale>
      <p:origin x="0" y="0"/>
    </p:cViewPr>
  </p:notesTextViewPr>
  <p:notesViewPr>
    <p:cSldViewPr snapToGrid="0">
      <p:cViewPr varScale="1">
        <p:scale>
          <a:sx n="129" d="100"/>
          <a:sy n="129" d="100"/>
        </p:scale>
        <p:origin x="251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80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79" Type="http://schemas.openxmlformats.org/officeDocument/2006/relationships/viewProps" Target="viewProps.xml"/><Relationship Id="rId5" Type="http://schemas.openxmlformats.org/officeDocument/2006/relationships/font" Target="fonts/font2.fntdata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77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7030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userDrawn="1">
  <p:cSld name="1_Title and Content">
    <p:bg>
      <p:bgPr>
        <a:solidFill>
          <a:schemeClr val="accent5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>
              <a:alpha val="4274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56"/>
          <p:cNvSpPr/>
          <p:nvPr/>
        </p:nvSpPr>
        <p:spPr>
          <a:xfrm>
            <a:off x="-4765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56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0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E3AE5D-0139-E82F-1E84-FC86FE7468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8343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2711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872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3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53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482733-2C54-7D22-7349-0BA42B66E10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0SzkjubQ-Ok" TargetMode="External"/><Relationship Id="rId3" Type="http://schemas.openxmlformats.org/officeDocument/2006/relationships/hyperlink" Target="https://www.youtube.com/watch?v=_wiz2aAsInQ" TargetMode="External"/><Relationship Id="rId7" Type="http://schemas.openxmlformats.org/officeDocument/2006/relationships/hyperlink" Target="https://www.youtube.com/watch?v=4s1OO9coZN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8ZGwM48Wy5E" TargetMode="External"/><Relationship Id="rId5" Type="http://schemas.openxmlformats.org/officeDocument/2006/relationships/hyperlink" Target="https://www.youtube.com/watch?v=4ugGQqMmvFA" TargetMode="External"/><Relationship Id="rId4" Type="http://schemas.openxmlformats.org/officeDocument/2006/relationships/hyperlink" Target="https://www.youtube.com/watch?v=2XTk_xf6wb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9;p3">
            <a:extLst>
              <a:ext uri="{FF2B5EF4-FFF2-40B4-BE49-F238E27FC236}">
                <a16:creationId xmlns:a16="http://schemas.microsoft.com/office/drawing/2014/main" id="{AA6AF1BA-2CDF-3887-6002-58829656FA54}"/>
              </a:ext>
            </a:extLst>
          </p:cNvPr>
          <p:cNvSpPr/>
          <p:nvPr/>
        </p:nvSpPr>
        <p:spPr>
          <a:xfrm>
            <a:off x="355600" y="340029"/>
            <a:ext cx="8432800" cy="853772"/>
          </a:xfrm>
          <a:prstGeom prst="roundRect">
            <a:avLst>
              <a:gd name="adj" fmla="val 50000"/>
            </a:avLst>
          </a:prstGeom>
          <a:solidFill>
            <a:srgbClr val="0079C1"/>
          </a:solidFill>
          <a:ln w="22225">
            <a:solidFill>
              <a:schemeClr val="bg1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179388" lvl="3" algn="ctr">
              <a:buClr>
                <a:schemeClr val="lt1"/>
              </a:buClr>
              <a:buSzPts val="1800"/>
            </a:pPr>
            <a:r>
              <a:rPr lang="en-GB" sz="5400" b="1" dirty="0">
                <a:solidFill>
                  <a:schemeClr val="lt1"/>
                </a:solidFill>
                <a:latin typeface="The Hand Black" panose="03070902030502020204" pitchFamily="66" charset="0"/>
                <a:ea typeface="Roboto"/>
                <a:sym typeface="Roboto"/>
              </a:rPr>
              <a:t>Helpful Links</a:t>
            </a:r>
            <a:endParaRPr sz="5400" b="1" dirty="0">
              <a:latin typeface="The Hand Black" panose="03070902030502020204" pitchFamily="66" charset="0"/>
            </a:endParaRPr>
          </a:p>
        </p:txBody>
      </p:sp>
      <p:sp>
        <p:nvSpPr>
          <p:cNvPr id="8" name="Rounded Rectangle 18">
            <a:extLst>
              <a:ext uri="{FF2B5EF4-FFF2-40B4-BE49-F238E27FC236}">
                <a16:creationId xmlns:a16="http://schemas.microsoft.com/office/drawing/2014/main" id="{306FBE70-4F72-4693-9832-91FBD22181C6}"/>
              </a:ext>
            </a:extLst>
          </p:cNvPr>
          <p:cNvSpPr/>
          <p:nvPr/>
        </p:nvSpPr>
        <p:spPr>
          <a:xfrm>
            <a:off x="895799" y="5778420"/>
            <a:ext cx="7213843" cy="581516"/>
          </a:xfrm>
          <a:prstGeom prst="roundRect">
            <a:avLst/>
          </a:prstGeom>
          <a:solidFill>
            <a:srgbClr val="EFBBD8"/>
          </a:solidFill>
          <a:ln w="22225">
            <a:solidFill>
              <a:srgbClr val="CB4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latin typeface="Twinkl Light" panose="02000000000000000000" pitchFamily="2" charset="0"/>
                <a:hlinkClick r:id="rId3"/>
              </a:rPr>
              <a:t>What is Segmenting? - YouTube</a:t>
            </a:r>
            <a:endParaRPr lang="en-GB" sz="2000" b="1" dirty="0">
              <a:latin typeface="Twinkl Light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" name="Rounded Rectangle 18">
            <a:extLst>
              <a:ext uri="{FF2B5EF4-FFF2-40B4-BE49-F238E27FC236}">
                <a16:creationId xmlns:a16="http://schemas.microsoft.com/office/drawing/2014/main" id="{DFD73221-045F-804F-5600-3EBFEEA7C6F9}"/>
              </a:ext>
            </a:extLst>
          </p:cNvPr>
          <p:cNvSpPr/>
          <p:nvPr/>
        </p:nvSpPr>
        <p:spPr>
          <a:xfrm>
            <a:off x="895799" y="5121678"/>
            <a:ext cx="7213843" cy="581516"/>
          </a:xfrm>
          <a:prstGeom prst="roundRect">
            <a:avLst/>
          </a:prstGeom>
          <a:solidFill>
            <a:srgbClr val="EFBBD8"/>
          </a:solidFill>
          <a:ln w="22225">
            <a:solidFill>
              <a:srgbClr val="CB4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latin typeface="Twinkl Light" panose="02000000000000000000" pitchFamily="2" charset="0"/>
                <a:hlinkClick r:id="rId4"/>
              </a:rPr>
              <a:t>What is Blending? - YouTube</a:t>
            </a:r>
            <a:endParaRPr lang="en-GB" sz="2000" b="1" dirty="0">
              <a:latin typeface="Twinkl Light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54BE4812-52A6-CBA0-CD4D-758B7F19260F}"/>
              </a:ext>
            </a:extLst>
          </p:cNvPr>
          <p:cNvSpPr/>
          <p:nvPr/>
        </p:nvSpPr>
        <p:spPr>
          <a:xfrm>
            <a:off x="895801" y="3265256"/>
            <a:ext cx="7213843" cy="853771"/>
          </a:xfrm>
          <a:prstGeom prst="roundRect">
            <a:avLst/>
          </a:prstGeom>
          <a:solidFill>
            <a:srgbClr val="EFBBD8"/>
          </a:solidFill>
          <a:ln w="22225">
            <a:solidFill>
              <a:srgbClr val="CB4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latin typeface="Twinkl Light" panose="02000000000000000000" pitchFamily="2" charset="0"/>
                <a:hlinkClick r:id="rId5"/>
              </a:rPr>
              <a:t>Twinkl Phonics Level 5 GPCs: Pure Sounds, Actions and Mnemonics - YouTube</a:t>
            </a:r>
            <a:endParaRPr lang="en-GB" sz="2000" b="1" dirty="0">
              <a:latin typeface="Twinkl Light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5" name="Rounded Rectangle 18">
            <a:extLst>
              <a:ext uri="{FF2B5EF4-FFF2-40B4-BE49-F238E27FC236}">
                <a16:creationId xmlns:a16="http://schemas.microsoft.com/office/drawing/2014/main" id="{3F25EF81-95FF-8B33-F2BF-4BF9B01B23A2}"/>
              </a:ext>
            </a:extLst>
          </p:cNvPr>
          <p:cNvSpPr/>
          <p:nvPr/>
        </p:nvSpPr>
        <p:spPr>
          <a:xfrm>
            <a:off x="895801" y="2290181"/>
            <a:ext cx="7213843" cy="853771"/>
          </a:xfrm>
          <a:prstGeom prst="roundRect">
            <a:avLst/>
          </a:prstGeom>
          <a:solidFill>
            <a:srgbClr val="EFBBD8"/>
          </a:solidFill>
          <a:ln w="22225">
            <a:solidFill>
              <a:srgbClr val="CB4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latin typeface="Twinkl Light" panose="02000000000000000000" pitchFamily="2" charset="0"/>
                <a:hlinkClick r:id="rId6"/>
              </a:rPr>
              <a:t>Twinkl Phonics Level 3 Actions and Sounds - YouTube</a:t>
            </a:r>
            <a:endParaRPr lang="en-GB" sz="2000" b="1" dirty="0">
              <a:latin typeface="Twinkl Light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6" name="Rounded Rectangle 18">
            <a:extLst>
              <a:ext uri="{FF2B5EF4-FFF2-40B4-BE49-F238E27FC236}">
                <a16:creationId xmlns:a16="http://schemas.microsoft.com/office/drawing/2014/main" id="{0FFEF2C0-8A84-4871-8EA9-637285B21DD2}"/>
              </a:ext>
            </a:extLst>
          </p:cNvPr>
          <p:cNvSpPr/>
          <p:nvPr/>
        </p:nvSpPr>
        <p:spPr>
          <a:xfrm>
            <a:off x="895801" y="4193467"/>
            <a:ext cx="7213843" cy="853771"/>
          </a:xfrm>
          <a:prstGeom prst="roundRect">
            <a:avLst/>
          </a:prstGeom>
          <a:solidFill>
            <a:srgbClr val="EFBBD8"/>
          </a:solidFill>
          <a:ln w="22225">
            <a:solidFill>
              <a:srgbClr val="CB4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latin typeface="Twinkl Light" panose="02000000000000000000" pitchFamily="2" charset="0"/>
                <a:hlinkClick r:id="rId7"/>
              </a:rPr>
              <a:t>Twinkl Phonics Level 6 GPCs: Pure Sounds and Mnemonics - YouTube</a:t>
            </a:r>
            <a:endParaRPr lang="en-GB" sz="2000" b="1" dirty="0">
              <a:latin typeface="Twinkl Light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7" name="Rounded Rectangle 18">
            <a:extLst>
              <a:ext uri="{FF2B5EF4-FFF2-40B4-BE49-F238E27FC236}">
                <a16:creationId xmlns:a16="http://schemas.microsoft.com/office/drawing/2014/main" id="{CFA80817-C9EB-0752-7C5A-25E0054C9B70}"/>
              </a:ext>
            </a:extLst>
          </p:cNvPr>
          <p:cNvSpPr/>
          <p:nvPr/>
        </p:nvSpPr>
        <p:spPr>
          <a:xfrm>
            <a:off x="895800" y="1342681"/>
            <a:ext cx="7213843" cy="853771"/>
          </a:xfrm>
          <a:prstGeom prst="roundRect">
            <a:avLst/>
          </a:prstGeom>
          <a:solidFill>
            <a:srgbClr val="EFBBD8"/>
          </a:solidFill>
          <a:ln w="22225">
            <a:solidFill>
              <a:srgbClr val="CB45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000" dirty="0">
                <a:latin typeface="Twinkl Light" panose="02000000000000000000" pitchFamily="2" charset="0"/>
                <a:hlinkClick r:id="rId8"/>
              </a:rPr>
              <a:t>Twinkl Phonics Level 2 Sounds and Actions - YouTube</a:t>
            </a:r>
            <a:endParaRPr lang="en-GB" sz="2000" b="1" dirty="0">
              <a:latin typeface="Twinkl Light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5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</Words>
  <Application>Microsoft Office PowerPoint</Application>
  <PresentationFormat>On-screen Show 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Twinkl Light</vt:lpstr>
      <vt:lpstr>The Hand Black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Walker</dc:creator>
  <cp:lastModifiedBy>Joanne Hay</cp:lastModifiedBy>
  <cp:revision>78</cp:revision>
  <dcterms:created xsi:type="dcterms:W3CDTF">2018-11-28T12:21:41Z</dcterms:created>
  <dcterms:modified xsi:type="dcterms:W3CDTF">2022-11-03T23:39:52Z</dcterms:modified>
</cp:coreProperties>
</file>